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8"/>
  </p:notesMasterIdLst>
  <p:handoutMasterIdLst>
    <p:handoutMasterId r:id="rId9"/>
  </p:handoutMasterIdLst>
  <p:sldIdLst>
    <p:sldId id="256" r:id="rId2"/>
    <p:sldId id="284" r:id="rId3"/>
    <p:sldId id="257" r:id="rId4"/>
    <p:sldId id="291" r:id="rId5"/>
    <p:sldId id="289" r:id="rId6"/>
    <p:sldId id="2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3200" b="1" dirty="0" smtClean="0">
                <a:latin typeface="Perpetua" panose="02020502060401020303" pitchFamily="18" charset="0"/>
              </a:rPr>
              <a:t>Overview</a:t>
            </a:r>
            <a:endParaRPr lang="en-GB" sz="3200" b="1" dirty="0">
              <a:latin typeface="Perpetua" panose="02020502060401020303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6" t="13440" r="15010" b="11377"/>
          <a:stretch/>
        </p:blipFill>
        <p:spPr bwMode="auto">
          <a:xfrm>
            <a:off x="7767587" y="3534028"/>
            <a:ext cx="3586213" cy="242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b="1" dirty="0" smtClean="0">
                <a:latin typeface="Perpetua" panose="02020502060401020303" pitchFamily="18" charset="0"/>
              </a:rPr>
              <a:t>Module Activities &amp; Grading</a:t>
            </a:r>
            <a:endParaRPr lang="en-GB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Credit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3 Hours weekly.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2 monthly exams. Each exams worth 25.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Total coursework= 50 + H.W.</a:t>
            </a:r>
          </a:p>
          <a:p>
            <a:r>
              <a:rPr lang="en-GB" b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Modules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3 Hours weekly.</a:t>
            </a:r>
          </a:p>
          <a:p>
            <a:r>
              <a:rPr lang="en-GB" dirty="0">
                <a:latin typeface="Perpetua" panose="02020502060401020303" pitchFamily="18" charset="0"/>
              </a:rPr>
              <a:t>2 monthly </a:t>
            </a:r>
            <a:r>
              <a:rPr lang="en-GB" dirty="0" smtClean="0">
                <a:latin typeface="Perpetua" panose="02020502060401020303" pitchFamily="18" charset="0"/>
              </a:rPr>
              <a:t>exams. Each </a:t>
            </a:r>
            <a:r>
              <a:rPr lang="en-GB" dirty="0">
                <a:latin typeface="Perpetua" panose="02020502060401020303" pitchFamily="18" charset="0"/>
              </a:rPr>
              <a:t>exam </a:t>
            </a:r>
            <a:r>
              <a:rPr lang="en-GB" dirty="0" smtClean="0">
                <a:latin typeface="Perpetua" panose="02020502060401020303" pitchFamily="18" charset="0"/>
              </a:rPr>
              <a:t>worth 20.</a:t>
            </a:r>
          </a:p>
          <a:p>
            <a:r>
              <a:rPr lang="en-GB" dirty="0">
                <a:latin typeface="Perpetua" panose="02020502060401020303" pitchFamily="18" charset="0"/>
              </a:rPr>
              <a:t>Total coursework= </a:t>
            </a:r>
            <a:r>
              <a:rPr lang="en-GB" dirty="0" smtClean="0">
                <a:latin typeface="Perpetua" panose="02020502060401020303" pitchFamily="18" charset="0"/>
              </a:rPr>
              <a:t>40 + H.W.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52" name="Picture 4" descr="Dir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581" y="3191800"/>
            <a:ext cx="3817219" cy="277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/>
        </p:nvCxnSpPr>
        <p:spPr>
          <a:xfrm>
            <a:off x="643288" y="6175358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4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Learning </a:t>
            </a:r>
            <a:r>
              <a:rPr lang="en-GB" b="1" dirty="0">
                <a:latin typeface="Perpetua" panose="02020502060401020303" pitchFamily="18" charset="0"/>
              </a:rPr>
              <a:t>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Perpetua" panose="02020502060401020303" pitchFamily="18" charset="0"/>
              </a:rPr>
              <a:t>Students </a:t>
            </a:r>
            <a:r>
              <a:rPr lang="en-GB" dirty="0">
                <a:latin typeface="Perpetua" panose="02020502060401020303" pitchFamily="18" charset="0"/>
              </a:rPr>
              <a:t>who successfully complete the course should be able </a:t>
            </a:r>
            <a:r>
              <a:rPr lang="en-GB" dirty="0" smtClean="0">
                <a:latin typeface="Perpetua" panose="02020502060401020303" pitchFamily="18" charset="0"/>
              </a:rPr>
              <a:t>to:</a:t>
            </a:r>
          </a:p>
          <a:p>
            <a:endParaRPr lang="en-GB" dirty="0">
              <a:latin typeface="Perpetua" panose="02020502060401020303" pitchFamily="18" charset="0"/>
            </a:endParaRPr>
          </a:p>
          <a:p>
            <a:r>
              <a:rPr lang="en-GB" sz="2400" dirty="0" smtClean="0">
                <a:latin typeface="Perpetua" panose="02020502060401020303" pitchFamily="18" charset="0"/>
              </a:rPr>
              <a:t>Gather </a:t>
            </a:r>
            <a:r>
              <a:rPr lang="en-GB" sz="2400" dirty="0">
                <a:latin typeface="Perpetua" panose="02020502060401020303" pitchFamily="18" charset="0"/>
              </a:rPr>
              <a:t>data to analyse and specify the requirements of a system. </a:t>
            </a:r>
          </a:p>
          <a:p>
            <a:r>
              <a:rPr lang="en-GB" sz="2400" dirty="0">
                <a:latin typeface="Perpetua" panose="02020502060401020303" pitchFamily="18" charset="0"/>
              </a:rPr>
              <a:t>D</a:t>
            </a:r>
            <a:r>
              <a:rPr lang="en-GB" sz="2400" dirty="0" smtClean="0">
                <a:latin typeface="Perpetua" panose="02020502060401020303" pitchFamily="18" charset="0"/>
              </a:rPr>
              <a:t>esign </a:t>
            </a:r>
            <a:r>
              <a:rPr lang="en-GB" sz="2400" dirty="0">
                <a:latin typeface="Perpetua" panose="02020502060401020303" pitchFamily="18" charset="0"/>
              </a:rPr>
              <a:t>system components and environments. </a:t>
            </a:r>
          </a:p>
          <a:p>
            <a:r>
              <a:rPr lang="en-GB" sz="2400" dirty="0" smtClean="0">
                <a:latin typeface="Perpetua" panose="02020502060401020303" pitchFamily="18" charset="0"/>
              </a:rPr>
              <a:t>Build </a:t>
            </a:r>
            <a:r>
              <a:rPr lang="en-GB" sz="2400" dirty="0">
                <a:latin typeface="Perpetua" panose="02020502060401020303" pitchFamily="18" charset="0"/>
              </a:rPr>
              <a:t>general and detailed models that assist </a:t>
            </a:r>
            <a:r>
              <a:rPr lang="en-GB" sz="2400" dirty="0" smtClean="0">
                <a:latin typeface="Perpetua" panose="02020502060401020303" pitchFamily="18" charset="0"/>
              </a:rPr>
              <a:t>programmers</a:t>
            </a:r>
          </a:p>
          <a:p>
            <a:pPr marL="0" indent="0">
              <a:buNone/>
            </a:pPr>
            <a:r>
              <a:rPr lang="en-GB" sz="2400" dirty="0">
                <a:latin typeface="Perpetua" panose="02020502060401020303" pitchFamily="18" charset="0"/>
              </a:rPr>
              <a:t> </a:t>
            </a:r>
            <a:r>
              <a:rPr lang="en-GB" sz="2400" dirty="0" smtClean="0">
                <a:latin typeface="Perpetua" panose="02020502060401020303" pitchFamily="18" charset="0"/>
              </a:rPr>
              <a:t>  in </a:t>
            </a:r>
            <a:r>
              <a:rPr lang="en-GB" sz="2400" dirty="0">
                <a:latin typeface="Perpetua" panose="02020502060401020303" pitchFamily="18" charset="0"/>
              </a:rPr>
              <a:t>implementing a system. </a:t>
            </a:r>
          </a:p>
          <a:p>
            <a:r>
              <a:rPr lang="en-GB" sz="2400" dirty="0" smtClean="0">
                <a:latin typeface="Perpetua" panose="02020502060401020303" pitchFamily="18" charset="0"/>
              </a:rPr>
              <a:t>Design </a:t>
            </a:r>
            <a:r>
              <a:rPr lang="en-GB" sz="2400" dirty="0">
                <a:latin typeface="Perpetua" panose="02020502060401020303" pitchFamily="18" charset="0"/>
              </a:rPr>
              <a:t>a database for storing data and a user interface for </a:t>
            </a:r>
            <a:r>
              <a:rPr lang="en-GB" sz="2400" dirty="0" smtClean="0">
                <a:latin typeface="Perpetua" panose="02020502060401020303" pitchFamily="18" charset="0"/>
              </a:rPr>
              <a:t>data</a:t>
            </a:r>
          </a:p>
          <a:p>
            <a:pPr marL="0" indent="0">
              <a:buNone/>
            </a:pPr>
            <a:r>
              <a:rPr lang="en-GB" sz="2400" dirty="0">
                <a:latin typeface="Perpetua" panose="02020502060401020303" pitchFamily="18" charset="0"/>
              </a:rPr>
              <a:t> </a:t>
            </a:r>
            <a:r>
              <a:rPr lang="en-GB" sz="2400" dirty="0" smtClean="0">
                <a:latin typeface="Perpetua" panose="02020502060401020303" pitchFamily="18" charset="0"/>
              </a:rPr>
              <a:t> input </a:t>
            </a:r>
            <a:r>
              <a:rPr lang="en-GB" sz="2400" dirty="0">
                <a:latin typeface="Perpetua" panose="02020502060401020303" pitchFamily="18" charset="0"/>
              </a:rPr>
              <a:t>and output, as well as controls to protect the system and its data.</a:t>
            </a:r>
            <a:r>
              <a:rPr lang="en-GB" dirty="0">
                <a:latin typeface="Perpetua" panose="02020502060401020303" pitchFamily="18" charset="0"/>
              </a:rPr>
              <a:t>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839" y="3940912"/>
            <a:ext cx="27622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8" name="Picture 7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88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System Analysis and </a:t>
            </a:r>
            <a:r>
              <a:rPr lang="en-GB" b="1" dirty="0" smtClean="0">
                <a:latin typeface="Perpetua" panose="02020502060401020303" pitchFamily="18" charset="0"/>
              </a:rPr>
              <a:t>Design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In Information </a:t>
            </a:r>
            <a:r>
              <a:rPr lang="en-GB" dirty="0">
                <a:latin typeface="Perpetua" panose="02020502060401020303" pitchFamily="18" charset="0"/>
              </a:rPr>
              <a:t>S</a:t>
            </a:r>
            <a:r>
              <a:rPr lang="en-GB" dirty="0" smtClean="0">
                <a:latin typeface="Perpetua" panose="02020502060401020303" pitchFamily="18" charset="0"/>
              </a:rPr>
              <a:t>ystems </a:t>
            </a:r>
            <a:r>
              <a:rPr lang="en-GB" dirty="0">
                <a:latin typeface="Perpetua" panose="02020502060401020303" pitchFamily="18" charset="0"/>
              </a:rPr>
              <a:t>departments, analysis and design is </a:t>
            </a:r>
            <a:r>
              <a:rPr lang="en-GB" dirty="0" smtClean="0">
                <a:latin typeface="Perpetua" panose="02020502060401020303" pitchFamily="18" charset="0"/>
              </a:rPr>
              <a:t>used as </a:t>
            </a:r>
            <a:r>
              <a:rPr lang="en-GB" dirty="0">
                <a:latin typeface="Perpetua" panose="02020502060401020303" pitchFamily="18" charset="0"/>
              </a:rPr>
              <a:t>an introduction to the field of system development and is taken prior </a:t>
            </a:r>
            <a:r>
              <a:rPr lang="en-GB" dirty="0" smtClean="0">
                <a:latin typeface="Perpetua" panose="02020502060401020303" pitchFamily="18" charset="0"/>
              </a:rPr>
              <a:t>to more </a:t>
            </a:r>
            <a:r>
              <a:rPr lang="en-GB" dirty="0">
                <a:latin typeface="Perpetua" panose="02020502060401020303" pitchFamily="18" charset="0"/>
              </a:rPr>
              <a:t>specialized courses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2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System Analysis and </a:t>
            </a:r>
            <a:r>
              <a:rPr lang="en-GB" b="1" dirty="0" smtClean="0">
                <a:latin typeface="Perpetua" panose="02020502060401020303" pitchFamily="18" charset="0"/>
              </a:rPr>
              <a:t>Design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Systems analysis: </a:t>
            </a:r>
            <a:r>
              <a:rPr lang="en-GB" dirty="0" smtClean="0">
                <a:latin typeface="Perpetua" panose="02020502060401020303" pitchFamily="18" charset="0"/>
              </a:rPr>
              <a:t>activities </a:t>
            </a:r>
            <a:r>
              <a:rPr lang="en-GB" dirty="0">
                <a:latin typeface="Perpetua" panose="02020502060401020303" pitchFamily="18" charset="0"/>
              </a:rPr>
              <a:t>that enable a person to </a:t>
            </a:r>
            <a:r>
              <a:rPr lang="en-GB" dirty="0" smtClean="0">
                <a:latin typeface="Perpetua" panose="02020502060401020303" pitchFamily="18" charset="0"/>
              </a:rPr>
              <a:t>understand </a:t>
            </a:r>
            <a:r>
              <a:rPr lang="en-GB" dirty="0">
                <a:latin typeface="Perpetua" panose="02020502060401020303" pitchFamily="18" charset="0"/>
              </a:rPr>
              <a:t>and specify </a:t>
            </a:r>
            <a:r>
              <a:rPr lang="en-GB" dirty="0" smtClean="0">
                <a:latin typeface="Perpetua" panose="02020502060401020303" pitchFamily="18" charset="0"/>
              </a:rPr>
              <a:t>what the </a:t>
            </a:r>
            <a:r>
              <a:rPr lang="en-GB" dirty="0">
                <a:latin typeface="Perpetua" panose="02020502060401020303" pitchFamily="18" charset="0"/>
              </a:rPr>
              <a:t>new system should </a:t>
            </a:r>
            <a:r>
              <a:rPr lang="en-GB" dirty="0" smtClean="0">
                <a:latin typeface="Perpetua" panose="02020502060401020303" pitchFamily="18" charset="0"/>
              </a:rPr>
              <a:t>accomplish.</a:t>
            </a:r>
          </a:p>
          <a:p>
            <a:pPr marL="0" indent="0">
              <a:buNone/>
            </a:pPr>
            <a:endParaRPr lang="en-GB" sz="1100" dirty="0" smtClean="0">
              <a:latin typeface="Perpetua" panose="02020502060401020303" pitchFamily="18" charset="0"/>
            </a:endParaRPr>
          </a:p>
          <a:p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S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ystems design: </a:t>
            </a:r>
            <a:r>
              <a:rPr lang="en-GB" dirty="0">
                <a:latin typeface="Perpetua" panose="02020502060401020303" pitchFamily="18" charset="0"/>
              </a:rPr>
              <a:t>describes “how” the system will work</a:t>
            </a:r>
            <a:r>
              <a:rPr lang="en-GB" dirty="0" smtClean="0">
                <a:latin typeface="Perpetua" panose="02020502060401020303" pitchFamily="18" charset="0"/>
              </a:rPr>
              <a:t>. It </a:t>
            </a:r>
            <a:r>
              <a:rPr lang="en-GB" dirty="0">
                <a:latin typeface="Perpetua" panose="02020502060401020303" pitchFamily="18" charset="0"/>
              </a:rPr>
              <a:t>specifies in detail all the components of the </a:t>
            </a:r>
            <a:r>
              <a:rPr lang="en-GB" dirty="0" smtClean="0">
                <a:latin typeface="Perpetua" panose="02020502060401020303" pitchFamily="18" charset="0"/>
              </a:rPr>
              <a:t>system </a:t>
            </a:r>
            <a:r>
              <a:rPr lang="en-GB" dirty="0">
                <a:latin typeface="Perpetua" panose="02020502060401020303" pitchFamily="18" charset="0"/>
              </a:rPr>
              <a:t>and how </a:t>
            </a:r>
            <a:r>
              <a:rPr lang="en-GB" dirty="0" smtClean="0">
                <a:latin typeface="Perpetua" panose="02020502060401020303" pitchFamily="18" charset="0"/>
              </a:rPr>
              <a:t>they work </a:t>
            </a:r>
            <a:r>
              <a:rPr lang="en-GB" dirty="0">
                <a:latin typeface="Perpetua" panose="02020502060401020303" pitchFamily="18" charset="0"/>
              </a:rPr>
              <a:t>together to provide the desired </a:t>
            </a:r>
            <a:r>
              <a:rPr lang="en-GB" dirty="0" smtClean="0">
                <a:latin typeface="Perpetua" panose="02020502060401020303" pitchFamily="18" charset="0"/>
              </a:rPr>
              <a:t>solution.</a:t>
            </a:r>
          </a:p>
          <a:p>
            <a:pPr marL="0" indent="0">
              <a:buNone/>
            </a:pP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Systems Analysis and Design </a:t>
            </a:r>
            <a:r>
              <a:rPr lang="en-GB" dirty="0" smtClean="0">
                <a:latin typeface="Perpetua" panose="02020502060401020303" pitchFamily="18" charset="0"/>
              </a:rPr>
              <a:t>is an active field in which analysts repetitively learn new approaches and different techniques for building the system more effectively and efficiently</a:t>
            </a: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Importance of System Analysis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E</a:t>
            </a:r>
            <a:r>
              <a:rPr lang="en-GB" dirty="0" smtClean="0">
                <a:latin typeface="Perpetua" panose="02020502060401020303" pitchFamily="18" charset="0"/>
              </a:rPr>
              <a:t>nable </a:t>
            </a:r>
            <a:r>
              <a:rPr lang="en-GB" dirty="0">
                <a:latin typeface="Perpetua" panose="02020502060401020303" pitchFamily="18" charset="0"/>
              </a:rPr>
              <a:t>the system developer to understand the </a:t>
            </a:r>
            <a:r>
              <a:rPr lang="en-GB" dirty="0" smtClean="0">
                <a:latin typeface="Perpetua" panose="02020502060401020303" pitchFamily="18" charset="0"/>
              </a:rPr>
              <a:t>user's requirements</a:t>
            </a:r>
            <a:r>
              <a:rPr lang="en-GB" dirty="0">
                <a:latin typeface="Perpetua" panose="02020502060401020303" pitchFamily="18" charset="0"/>
              </a:rPr>
              <a:t>. Without a good analysis of the user's needs and requirements the new system will </a:t>
            </a:r>
            <a:r>
              <a:rPr lang="en-GB" dirty="0" smtClean="0">
                <a:latin typeface="Perpetua" panose="02020502060401020303" pitchFamily="18" charset="0"/>
              </a:rPr>
              <a:t>be inadequate </a:t>
            </a:r>
            <a:r>
              <a:rPr lang="en-GB" dirty="0">
                <a:latin typeface="Perpetua" panose="02020502060401020303" pitchFamily="18" charset="0"/>
              </a:rPr>
              <a:t>in its solution or erroneous in its implementation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55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2525</TotalTime>
  <Words>277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Module Activities &amp; Grading</vt:lpstr>
      <vt:lpstr>Learning Outcomes </vt:lpstr>
      <vt:lpstr>System Analysis and Design</vt:lpstr>
      <vt:lpstr>System Analysis and Design</vt:lpstr>
      <vt:lpstr>Importance of System Analysis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185</cp:revision>
  <dcterms:created xsi:type="dcterms:W3CDTF">2017-07-18T07:50:04Z</dcterms:created>
  <dcterms:modified xsi:type="dcterms:W3CDTF">2019-12-15T15:31:40Z</dcterms:modified>
</cp:coreProperties>
</file>